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8" r:id="rId13"/>
  </p:sldIdLst>
  <p:sldSz cx="14630400" cy="8229600"/>
  <p:notesSz cx="8229600" cy="14630400"/>
  <p:embeddedFontLst>
    <p:embeddedFont>
      <p:font typeface="Instrument Sans Medium" panose="020B0604020202020204" charset="0"/>
      <p:regular r:id="rId15"/>
    </p:embeddedFont>
    <p:embeddedFont>
      <p:font typeface="Instrument Sans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EC3E74-8B8C-41D5-AB8C-43C361065046}" v="62" dt="2025-06-22T01:10:31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176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89120-E7DE-D9D8-6096-96746204D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61099-5462-6CC0-6146-6D01D5B0F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E52E60-29B8-29BC-70D2-0EC3B87B1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285E6-AB5C-7BE8-E35A-0AC4D0A79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26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8987D-0940-7EA3-5446-7ED84978A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14B89-2D55-51DD-E416-0161B9473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45391-37B4-6E27-09FD-357D9B6A3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EFCE4-02B9-3B96-7CEA-E7FC0D88F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8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52A30-8DA2-3562-0CAC-248F0A3E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966970B-A756-51D6-E37F-FD240DC2AD04}"/>
              </a:ext>
            </a:extLst>
          </p:cNvPr>
          <p:cNvSpPr/>
          <p:nvPr/>
        </p:nvSpPr>
        <p:spPr>
          <a:xfrm>
            <a:off x="5983302" y="32210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University of Niagara Falls Canada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5F84CED-771E-868B-6385-7A44FD58CF26}"/>
              </a:ext>
            </a:extLst>
          </p:cNvPr>
          <p:cNvSpPr/>
          <p:nvPr/>
        </p:nvSpPr>
        <p:spPr>
          <a:xfrm>
            <a:off x="5983300" y="39517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Course: Spring 2025 Data Analytics Case Study- 3 (DAMO-611-3)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BA2E4F3-ECD1-51B3-A89F-C3A9B22BC127}"/>
              </a:ext>
            </a:extLst>
          </p:cNvPr>
          <p:cNvSpPr/>
          <p:nvPr/>
        </p:nvSpPr>
        <p:spPr>
          <a:xfrm>
            <a:off x="5983301" y="47457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Professor: Cosimo Girolamo</a:t>
            </a: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FFE4FF8-B0AD-4AF3-A076-53EF485F6E8C}"/>
              </a:ext>
            </a:extLst>
          </p:cNvPr>
          <p:cNvSpPr/>
          <p:nvPr/>
        </p:nvSpPr>
        <p:spPr>
          <a:xfrm>
            <a:off x="5983302" y="5531568"/>
            <a:ext cx="5486401" cy="636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Submitted by: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Rafael Ferreira Martins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Mansehaj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singh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Gill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Shilpa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Shilpa</a:t>
            </a:r>
            <a:endParaRPr lang="en-US" sz="1750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Anmol Jakhu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1D5DC53-8480-44A9-FEB5-82B65A11D99B}"/>
              </a:ext>
            </a:extLst>
          </p:cNvPr>
          <p:cNvSpPr/>
          <p:nvPr/>
        </p:nvSpPr>
        <p:spPr>
          <a:xfrm>
            <a:off x="5983302" y="76676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22</a:t>
            </a:r>
            <a:r>
              <a:rPr lang="en-US" sz="1750" baseline="30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nd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June, 2025</a:t>
            </a:r>
            <a:endParaRPr lang="en-US" sz="17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70968160-C78B-13B0-89F1-D6893190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CCF4D169-B5DB-5501-22B0-631B71D59059}"/>
              </a:ext>
            </a:extLst>
          </p:cNvPr>
          <p:cNvSpPr/>
          <p:nvPr/>
        </p:nvSpPr>
        <p:spPr>
          <a:xfrm>
            <a:off x="5869741" y="561911"/>
            <a:ext cx="8350210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</a:rPr>
              <a:t>Case Study - 3: Cryptocurrency Trading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504D6-8B02-4203-1E78-EBB7BF7CC2EB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 descr="A blue and white logo&#10;&#10;AI-generated content may be incorrect.">
            <a:extLst>
              <a:ext uri="{FF2B5EF4-FFF2-40B4-BE49-F238E27FC236}">
                <a16:creationId xmlns:a16="http://schemas.microsoft.com/office/drawing/2014/main" id="{416C7FED-DA57-F008-BCFC-FDCCC0D93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733" y="6557771"/>
            <a:ext cx="833755" cy="1386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410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35D85-8C79-C83B-B093-4578F26B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5069BAD-7006-A661-4166-35A7FAA8417F}"/>
              </a:ext>
            </a:extLst>
          </p:cNvPr>
          <p:cNvSpPr/>
          <p:nvPr/>
        </p:nvSpPr>
        <p:spPr>
          <a:xfrm>
            <a:off x="122664" y="623137"/>
            <a:ext cx="14413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</a:rPr>
              <a:t>Hypothesis2 Validation(Signal Type vs. Future Returns</a:t>
            </a:r>
            <a:r>
              <a:rPr lang="en-CA" sz="4450" dirty="0">
                <a:solidFill>
                  <a:srgbClr val="505468"/>
                </a:solidFill>
                <a:latin typeface="Instrument Sans Semi Bold" pitchFamily="34" charset="0"/>
              </a:rPr>
              <a:t>)</a:t>
            </a:r>
            <a:endParaRPr lang="en-US" sz="4450" dirty="0">
              <a:solidFill>
                <a:srgbClr val="505468"/>
              </a:solidFill>
              <a:latin typeface="Instrument Sans Semi Bold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8EAA521-11B9-28F6-D8D0-B67962218AE7}"/>
              </a:ext>
            </a:extLst>
          </p:cNvPr>
          <p:cNvSpPr/>
          <p:nvPr/>
        </p:nvSpPr>
        <p:spPr>
          <a:xfrm>
            <a:off x="793790" y="1683835"/>
            <a:ext cx="6244709" cy="596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BD8805-4232-7C34-1C64-99E931BC20F9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D808E9-DA8F-1E6D-B657-C7993B6EB118}"/>
              </a:ext>
            </a:extLst>
          </p:cNvPr>
          <p:cNvSpPr txBox="1"/>
          <p:nvPr/>
        </p:nvSpPr>
        <p:spPr>
          <a:xfrm>
            <a:off x="793790" y="1387673"/>
            <a:ext cx="7101273" cy="5824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CA" sz="2200" dirty="0">
              <a:solidFill>
                <a:srgbClr val="505468"/>
              </a:solidFill>
              <a:latin typeface="Instrument Sans Semi Bold" pitchFamily="34" charset="0"/>
            </a:endParaRPr>
          </a:p>
          <a:p>
            <a:pPr>
              <a:buNone/>
            </a:pPr>
            <a:r>
              <a:rPr lang="en-CA" sz="2200" dirty="0">
                <a:solidFill>
                  <a:srgbClr val="505468"/>
                </a:solidFill>
                <a:latin typeface="Instrument Sans Semi Bold" pitchFamily="34" charset="0"/>
              </a:rPr>
              <a:t>Objective:</a:t>
            </a:r>
            <a:b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</a:b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Check if Buy, Sell, and Hold signals lead to different return outcomes</a:t>
            </a: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.</a:t>
            </a:r>
          </a:p>
          <a:p>
            <a:pPr>
              <a:buNone/>
            </a:pPr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buNone/>
            </a:pPr>
            <a:r>
              <a:rPr lang="en-CA" sz="2200" dirty="0">
                <a:solidFill>
                  <a:srgbClr val="505468"/>
                </a:solidFill>
                <a:latin typeface="Instrument Sans Semi Bold" pitchFamily="34" charset="0"/>
              </a:rPr>
              <a:t>Methodology 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Analyzed future 3-hour returns based on model-issued signals</a:t>
            </a:r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Applied Kruskal–Wallis H-test (non-parametric ANOVA)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buNone/>
            </a:pPr>
            <a:r>
              <a:rPr lang="en-CA" sz="2200" dirty="0">
                <a:solidFill>
                  <a:srgbClr val="505468"/>
                </a:solidFill>
                <a:latin typeface="Instrument Sans Semi Bold" pitchFamily="34" charset="0"/>
              </a:rPr>
              <a:t>Key Metrics: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Buy Mean Return: +0.0047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Sell Mean Return: -0.0030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Hold Mean Return: -0.0003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H-statistic: 922.21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p-value: &lt; 0.0001 ✅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rgbClr val="505468"/>
                </a:solidFill>
                <a:latin typeface="Instrument Sans Semi Bold" pitchFamily="34" charset="0"/>
              </a:rPr>
              <a:t>Conclusion:</a:t>
            </a:r>
            <a:b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</a:b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Return distributions differ significantly across signal types — confirms model’s signal validity</a:t>
            </a:r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</p:txBody>
      </p:sp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9823E567-C7F3-3896-C2FF-DF87F194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90" y="1683834"/>
            <a:ext cx="624470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6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10927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 &amp;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Strengths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accuracy, profitable, risk management, interpretability, automation.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Improvements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Sentiment analysis, dynamic thresholds, regime detection, multi-asset expansion.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testing, expanded asset coverage for practical usability.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F70854-FDB6-F3CA-1DB1-7B945E6B35D7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hand holding a coin&#10;&#10;AI-generated content may be incorrect.">
            <a:extLst>
              <a:ext uri="{FF2B5EF4-FFF2-40B4-BE49-F238E27FC236}">
                <a16:creationId xmlns:a16="http://schemas.microsoft.com/office/drawing/2014/main" id="{AEBE2096-1EC4-F8E5-72DE-A0391DE7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07" b="11227"/>
          <a:stretch>
            <a:fillRect/>
          </a:stretch>
        </p:blipFill>
        <p:spPr>
          <a:xfrm>
            <a:off x="0" y="1"/>
            <a:ext cx="14518888" cy="67877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66" y="6035036"/>
            <a:ext cx="14673753" cy="2194559"/>
            <a:chOff x="-305" y="2987478"/>
            <a:chExt cx="12188952" cy="18288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30" name="Freeform: Shape 29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D85E87F-E2A3-C9CD-3077-C1DEC000AD11}"/>
              </a:ext>
            </a:extLst>
          </p:cNvPr>
          <p:cNvSpPr/>
          <p:nvPr/>
        </p:nvSpPr>
        <p:spPr>
          <a:xfrm>
            <a:off x="4678697" y="6835944"/>
            <a:ext cx="48269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>
                <a:solidFill>
                  <a:srgbClr val="505468"/>
                </a:solidFill>
                <a:latin typeface="Instrument Sans Semi Bold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607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27236"/>
            <a:ext cx="6642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Purpose &amp; Scope</a:t>
            </a:r>
            <a:endParaRPr lang="en-US" sz="4450" dirty="0"/>
          </a:p>
        </p:txBody>
      </p:sp>
      <p:sp>
        <p:nvSpPr>
          <p:cNvPr id="48" name="Text 1">
            <a:extLst>
              <a:ext uri="{FF2B5EF4-FFF2-40B4-BE49-F238E27FC236}">
                <a16:creationId xmlns:a16="http://schemas.microsoft.com/office/drawing/2014/main" id="{EE0D4B76-B2F8-FEC1-F7E8-E026E015BB9D}"/>
              </a:ext>
            </a:extLst>
          </p:cNvPr>
          <p:cNvSpPr/>
          <p:nvPr/>
        </p:nvSpPr>
        <p:spPr>
          <a:xfrm>
            <a:off x="793789" y="4267319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</a:rPr>
              <a:t>The cryptocurrency market's volatility poses significant challenges for short-term trading. Traditional models often lack prescriptive actions—specific Buy, Sell, or Hold recommendations with quantifiable confidence. This project addresses this by designing a model that forecasts market movements and generates actionable, confidence-based signals.</a:t>
            </a:r>
          </a:p>
        </p:txBody>
      </p:sp>
      <p:sp>
        <p:nvSpPr>
          <p:cNvPr id="49" name="Text 3">
            <a:extLst>
              <a:ext uri="{FF2B5EF4-FFF2-40B4-BE49-F238E27FC236}">
                <a16:creationId xmlns:a16="http://schemas.microsoft.com/office/drawing/2014/main" id="{1EFD27C9-7EA0-251A-DABA-D4EE5A95DD74}"/>
              </a:ext>
            </a:extLst>
          </p:cNvPr>
          <p:cNvSpPr/>
          <p:nvPr/>
        </p:nvSpPr>
        <p:spPr>
          <a:xfrm>
            <a:off x="793790" y="58039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bg1">
                    <a:lumMod val="50000"/>
                  </a:schemeClr>
                </a:solidFill>
                <a:latin typeface="Instrument Sans Medium" panose="020B0604020202020204" charset="0"/>
                <a:ea typeface="Roboto Slab" pitchFamily="34" charset="-122"/>
                <a:cs typeface="Roboto Slab" pitchFamily="34" charset="-120"/>
              </a:rPr>
              <a:t>Traditional Models</a:t>
            </a:r>
            <a:endParaRPr lang="en-US" sz="1950" dirty="0">
              <a:solidFill>
                <a:schemeClr val="bg1">
                  <a:lumMod val="50000"/>
                </a:schemeClr>
              </a:solidFill>
              <a:latin typeface="Instrument Sans Medium" panose="020B0604020202020204" charset="0"/>
            </a:endParaRPr>
          </a:p>
        </p:txBody>
      </p:sp>
      <p:sp>
        <p:nvSpPr>
          <p:cNvPr id="50" name="Text 4">
            <a:extLst>
              <a:ext uri="{FF2B5EF4-FFF2-40B4-BE49-F238E27FC236}">
                <a16:creationId xmlns:a16="http://schemas.microsoft.com/office/drawing/2014/main" id="{57DBB0D2-7D01-DB50-D3F3-00BAB98833FF}"/>
              </a:ext>
            </a:extLst>
          </p:cNvPr>
          <p:cNvSpPr/>
          <p:nvPr/>
        </p:nvSpPr>
        <p:spPr>
          <a:xfrm>
            <a:off x="793790" y="631251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Instrument Sans Medium" panose="020B0604020202020204" charset="0"/>
                <a:ea typeface="Roboto" pitchFamily="34" charset="-122"/>
                <a:cs typeface="Roboto" pitchFamily="34" charset="-120"/>
              </a:rPr>
              <a:t>Indicate price movements</a:t>
            </a:r>
            <a:endParaRPr lang="en-US" sz="1550" dirty="0">
              <a:latin typeface="Instrument Sans Medium" panose="020B0604020202020204" charset="0"/>
            </a:endParaRPr>
          </a:p>
        </p:txBody>
      </p:sp>
      <p:sp>
        <p:nvSpPr>
          <p:cNvPr id="51" name="Text 5">
            <a:extLst>
              <a:ext uri="{FF2B5EF4-FFF2-40B4-BE49-F238E27FC236}">
                <a16:creationId xmlns:a16="http://schemas.microsoft.com/office/drawing/2014/main" id="{42C6A9DA-16EC-47A5-05F8-561E067DC047}"/>
              </a:ext>
            </a:extLst>
          </p:cNvPr>
          <p:cNvSpPr/>
          <p:nvPr/>
        </p:nvSpPr>
        <p:spPr>
          <a:xfrm>
            <a:off x="793790" y="669946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Instrument Sans Medium" panose="020B0604020202020204" charset="0"/>
                <a:ea typeface="Roboto" pitchFamily="34" charset="-122"/>
                <a:cs typeface="Roboto" pitchFamily="34" charset="-120"/>
              </a:rPr>
              <a:t>Lack prescriptive actions</a:t>
            </a:r>
            <a:endParaRPr lang="en-US" sz="1550" dirty="0">
              <a:latin typeface="Instrument Sans Medium" panose="020B0604020202020204" charset="0"/>
            </a:endParaRPr>
          </a:p>
        </p:txBody>
      </p:sp>
      <p:sp>
        <p:nvSpPr>
          <p:cNvPr id="52" name="Text 6">
            <a:extLst>
              <a:ext uri="{FF2B5EF4-FFF2-40B4-BE49-F238E27FC236}">
                <a16:creationId xmlns:a16="http://schemas.microsoft.com/office/drawing/2014/main" id="{6DB117D6-76FF-B211-E818-8CB0A2CD93DF}"/>
              </a:ext>
            </a:extLst>
          </p:cNvPr>
          <p:cNvSpPr/>
          <p:nvPr/>
        </p:nvSpPr>
        <p:spPr>
          <a:xfrm>
            <a:off x="793790" y="708642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Instrument Sans Medium" panose="020B0604020202020204" charset="0"/>
                <a:ea typeface="Roboto" pitchFamily="34" charset="-122"/>
                <a:cs typeface="Roboto" pitchFamily="34" charset="-120"/>
              </a:rPr>
              <a:t>Limited real-world usability</a:t>
            </a:r>
            <a:endParaRPr lang="en-US" sz="1550" dirty="0">
              <a:latin typeface="Instrument Sans Medium" panose="020B0604020202020204" charset="0"/>
            </a:endParaRPr>
          </a:p>
        </p:txBody>
      </p:sp>
      <p:sp>
        <p:nvSpPr>
          <p:cNvPr id="53" name="Text 7">
            <a:extLst>
              <a:ext uri="{FF2B5EF4-FFF2-40B4-BE49-F238E27FC236}">
                <a16:creationId xmlns:a16="http://schemas.microsoft.com/office/drawing/2014/main" id="{68BD70B4-7C0F-3844-E58E-8713ADDCB476}"/>
              </a:ext>
            </a:extLst>
          </p:cNvPr>
          <p:cNvSpPr/>
          <p:nvPr/>
        </p:nvSpPr>
        <p:spPr>
          <a:xfrm>
            <a:off x="7564874" y="58039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chemeClr val="bg1">
                    <a:lumMod val="50000"/>
                  </a:schemeClr>
                </a:solidFill>
                <a:latin typeface="Instrument Sans Medium" panose="020B0604020202020204" charset="0"/>
                <a:ea typeface="Roboto Slab" pitchFamily="34" charset="-122"/>
                <a:cs typeface="Roboto Slab" pitchFamily="34" charset="-120"/>
              </a:rPr>
              <a:t>Our Model</a:t>
            </a:r>
            <a:endParaRPr lang="en-US" sz="1950" dirty="0">
              <a:solidFill>
                <a:schemeClr val="bg1">
                  <a:lumMod val="50000"/>
                </a:schemeClr>
              </a:solidFill>
              <a:latin typeface="Instrument Sans Medium" panose="020B0604020202020204" charset="0"/>
            </a:endParaRPr>
          </a:p>
        </p:txBody>
      </p:sp>
      <p:sp>
        <p:nvSpPr>
          <p:cNvPr id="54" name="Text 8">
            <a:extLst>
              <a:ext uri="{FF2B5EF4-FFF2-40B4-BE49-F238E27FC236}">
                <a16:creationId xmlns:a16="http://schemas.microsoft.com/office/drawing/2014/main" id="{4B143FC2-916A-109C-FBEC-D957C7551C2B}"/>
              </a:ext>
            </a:extLst>
          </p:cNvPr>
          <p:cNvSpPr/>
          <p:nvPr/>
        </p:nvSpPr>
        <p:spPr>
          <a:xfrm>
            <a:off x="7564874" y="631251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Instrument Sans Medium" panose="020B0604020202020204" charset="0"/>
                <a:ea typeface="Roboto" pitchFamily="34" charset="-122"/>
                <a:cs typeface="Roboto" pitchFamily="34" charset="-120"/>
              </a:rPr>
              <a:t>Forecasts market movements</a:t>
            </a:r>
            <a:endParaRPr lang="en-US" sz="1550" dirty="0">
              <a:latin typeface="Instrument Sans Medium" panose="020B0604020202020204" charset="0"/>
            </a:endParaRPr>
          </a:p>
        </p:txBody>
      </p:sp>
      <p:sp>
        <p:nvSpPr>
          <p:cNvPr id="55" name="Text 9">
            <a:extLst>
              <a:ext uri="{FF2B5EF4-FFF2-40B4-BE49-F238E27FC236}">
                <a16:creationId xmlns:a16="http://schemas.microsoft.com/office/drawing/2014/main" id="{834BD375-8B0C-1933-1E97-6D130C5681C1}"/>
              </a:ext>
            </a:extLst>
          </p:cNvPr>
          <p:cNvSpPr/>
          <p:nvPr/>
        </p:nvSpPr>
        <p:spPr>
          <a:xfrm>
            <a:off x="7564874" y="669946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Instrument Sans Medium" panose="020B0604020202020204" charset="0"/>
                <a:ea typeface="Roboto" pitchFamily="34" charset="-122"/>
                <a:cs typeface="Roboto" pitchFamily="34" charset="-120"/>
              </a:rPr>
              <a:t>Generates actionable signals</a:t>
            </a:r>
            <a:endParaRPr lang="en-US" sz="1550" dirty="0">
              <a:latin typeface="Instrument Sans Medium" panose="020B0604020202020204" charset="0"/>
            </a:endParaRPr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2C1BEB6A-5E42-8589-FBC7-4BDB2DA8CA28}"/>
              </a:ext>
            </a:extLst>
          </p:cNvPr>
          <p:cNvSpPr/>
          <p:nvPr/>
        </p:nvSpPr>
        <p:spPr>
          <a:xfrm>
            <a:off x="7564874" y="708642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Instrument Sans Medium" panose="020B0604020202020204" charset="0"/>
                <a:ea typeface="Roboto" pitchFamily="34" charset="-122"/>
                <a:cs typeface="Roboto" pitchFamily="34" charset="-120"/>
              </a:rPr>
              <a:t>Incorporates market psychology</a:t>
            </a:r>
            <a:endParaRPr lang="en-US" sz="1550" dirty="0">
              <a:latin typeface="Instrument Sans Medium" panose="020B060402020202020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E22FAA-BE4B-C828-D4BC-4BA264EE7A15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19CAFB-43B2-172C-C717-C8372906F7A3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B6E8F3-2497-B51C-32E0-0814A4690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219079"/>
              </p:ext>
            </p:extLst>
          </p:nvPr>
        </p:nvGraphicFramePr>
        <p:xfrm>
          <a:off x="635620" y="1561171"/>
          <a:ext cx="13247648" cy="6822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3824">
                  <a:extLst>
                    <a:ext uri="{9D8B030D-6E8A-4147-A177-3AD203B41FA5}">
                      <a16:colId xmlns:a16="http://schemas.microsoft.com/office/drawing/2014/main" val="2244298253"/>
                    </a:ext>
                  </a:extLst>
                </a:gridCol>
                <a:gridCol w="6623824">
                  <a:extLst>
                    <a:ext uri="{9D8B030D-6E8A-4147-A177-3AD203B41FA5}">
                      <a16:colId xmlns:a16="http://schemas.microsoft.com/office/drawing/2014/main" val="3878434900"/>
                    </a:ext>
                  </a:extLst>
                </a:gridCol>
              </a:tblGrid>
              <a:tr h="64677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Hypothesis1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Hypothesis2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495262"/>
                  </a:ext>
                </a:extLst>
              </a:tr>
              <a:tr h="486891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  <a:tab pos="3896360" algn="l"/>
                        </a:tabLst>
                      </a:pPr>
                      <a:r>
                        <a:rPr lang="en-CA" sz="1750" b="1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H1: Portfolio Performance Hypothesis</a:t>
                      </a:r>
                      <a:b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The model-guided trading strategy yields a statistically higher final portfolio value than random trading strategies.</a:t>
                      </a:r>
                    </a:p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3896360" algn="l"/>
                        </a:tabLst>
                      </a:pPr>
                      <a:r>
                        <a:rPr lang="en-CA" sz="1750" b="1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Null hypothesis (H₀): 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μ_model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≤ 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μ_random</a:t>
                      </a:r>
                      <a:endParaRPr lang="en-CA" sz="1750" kern="1200" dirty="0">
                        <a:solidFill>
                          <a:srgbClr val="5B5F71"/>
                        </a:solidFill>
                        <a:latin typeface="Instrument Sans Medium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3896360" algn="l"/>
                        </a:tabLst>
                      </a:pPr>
                      <a:r>
                        <a:rPr lang="en-CA" sz="1750" b="1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Alternative hypothesis (H₁): 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μ_model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&gt; 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μ_random</a:t>
                      </a:r>
                      <a:endParaRPr lang="en-CA" sz="1750" kern="1200" dirty="0">
                        <a:solidFill>
                          <a:srgbClr val="5B5F71"/>
                        </a:solidFill>
                        <a:latin typeface="Instrument Sans Medium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</a:rPr>
                        <a:t>(Where 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</a:rPr>
                        <a:t>μ_model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</a:rPr>
                        <a:t> = mean portfolio value using the model, 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</a:rPr>
                        <a:t>μ_random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</a:rPr>
                        <a:t> = mean portfolio value using random signals)</a:t>
                      </a:r>
                      <a:endParaRPr lang="en-CA" sz="1750" kern="1200" dirty="0">
                        <a:solidFill>
                          <a:srgbClr val="5B5F71"/>
                        </a:solidFill>
                        <a:latin typeface="Instrument Sans Medium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  <a:tab pos="3896360" algn="l"/>
                        </a:tabLst>
                      </a:pPr>
                      <a:r>
                        <a:rPr lang="en-CA" sz="1750" b="1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H2: Signal Return Hypothesis</a:t>
                      </a:r>
                      <a:b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The distributions of future returns differ significantly across the Buy, Hold, and Sell signals generated by the model.</a:t>
                      </a:r>
                    </a:p>
                    <a:p>
                      <a:pPr marL="0" lvl="0" indent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  <a:tab pos="3896360" algn="l"/>
                        </a:tabLst>
                      </a:pP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CA" sz="1750" b="1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Null Hypothesis (H₀):</a:t>
                      </a:r>
                    </a:p>
                    <a:p>
                      <a:pPr marL="457200" lvl="1" indent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  <a:tab pos="3896360" algn="l"/>
                        </a:tabLst>
                      </a:pP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F</a:t>
                      </a:r>
                      <a:r>
                        <a:rPr lang="en-IN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RBuy</a:t>
                      </a:r>
                      <a:r>
                        <a:rPr lang="en-IN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FRSell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FRHold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(All signal types come from the same        distribution of future returns.)</a:t>
                      </a:r>
                    </a:p>
                    <a:p>
                      <a:pPr marL="0" lvl="0" indent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  <a:tab pos="3896360" algn="l"/>
                        </a:tabLst>
                      </a:pP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CA" sz="1750" b="1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Alternative Hypothesis (H₁):</a:t>
                      </a:r>
                    </a:p>
                    <a:p>
                      <a:pPr marL="457200" lvl="1" indent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  <a:tab pos="3896360" algn="l"/>
                        </a:tabLst>
                      </a:pP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∃ (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i,j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) : 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FRi≠FRj,for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i≠j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CA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i,j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∈{Buy, Sell, Hold} (At least one pair of signal types has a statistically different return distribution.)</a:t>
                      </a:r>
                    </a:p>
                    <a:p>
                      <a:pPr marL="0" lvl="0" indent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  <a:tab pos="3896360" algn="l"/>
                        </a:tabLst>
                      </a:pP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Where </a:t>
                      </a:r>
                      <a:r>
                        <a:rPr lang="en-IN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RBuy</a:t>
                      </a:r>
                      <a:r>
                        <a:rPr lang="en-IN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750" kern="1200" dirty="0" err="1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RSell,RHold</a:t>
                      </a:r>
                      <a:r>
                        <a:rPr lang="en-IN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​ be the distributions of future returns &amp; </a:t>
                      </a:r>
                      <a:r>
                        <a:rPr lang="en-CA" sz="1750" kern="1200" dirty="0">
                          <a:solidFill>
                            <a:srgbClr val="5B5F71"/>
                          </a:solidFill>
                          <a:latin typeface="Instrument Sans Medium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FX​ denote the cumulative distribution function </a:t>
                      </a:r>
                    </a:p>
                    <a:p>
                      <a:endParaRPr lang="en-CA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914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0EE153-92B8-5D09-6FEE-F9797886F846}"/>
              </a:ext>
            </a:extLst>
          </p:cNvPr>
          <p:cNvSpPr txBox="1"/>
          <p:nvPr/>
        </p:nvSpPr>
        <p:spPr>
          <a:xfrm>
            <a:off x="524108" y="520019"/>
            <a:ext cx="13247648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50" dirty="0">
                <a:solidFill>
                  <a:srgbClr val="505468"/>
                </a:solidFill>
                <a:latin typeface="Instrument Sans Semi Bold" pitchFamily="34" charset="0"/>
              </a:rPr>
              <a:t>Defining Hypotheses</a:t>
            </a:r>
          </a:p>
        </p:txBody>
      </p:sp>
    </p:spTree>
    <p:extLst>
      <p:ext uri="{BB962C8B-B14F-4D97-AF65-F5344CB8AC3E}">
        <p14:creationId xmlns:p14="http://schemas.microsoft.com/office/powerpoint/2010/main" val="3179535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6023"/>
            <a:ext cx="8764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Phases &amp; Data Collection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9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Phases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05211" y="2644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05211" y="3225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Binance API: Hourly OHLCV for BTCUSDT, ETHUSDT.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05211" y="36681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CoinGecko API: Daily market capitalization data.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05211" y="5407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05211" y="59887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Resampled to 3-hour intervals.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405211" y="64309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Market cap aligned and merged.</a:t>
            </a:r>
            <a:endParaRPr lang="en-US" sz="175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320E7FC-AC2E-45E0-B77A-04422405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438"/>
          <a:stretch>
            <a:fillRect/>
          </a:stretch>
        </p:blipFill>
        <p:spPr>
          <a:xfrm>
            <a:off x="498534" y="2647659"/>
            <a:ext cx="5125026" cy="506621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B23AC6B-841D-73F2-AA0F-621DAC99FBB9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0503"/>
            <a:ext cx="9464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 &amp; Data Understanding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Engineered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77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OHLC prices, volume, price change.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Rolling volatility, market cap, dominance.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Lagged returns, technical indicators (RSI, MACD, Bollinger Bands).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66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Sentiment (Fear &amp; Greed Index).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Observations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774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Bitcoin: Higher price, extreme volatility.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Ethereum: Lower price, higher trading volume.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617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BTC dominates market power.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E9DB2-C57C-EF42-0680-036AC845A911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5" y="6439"/>
            <a:ext cx="6718270" cy="8143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1383"/>
            <a:ext cx="70130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Visualization Insights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03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724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Hourly Price Trends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215402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Frequent intraday swings, spikes, and corrections.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4528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279940"/>
            <a:ext cx="2897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Volume &amp; Dominance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77035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 higher volume despite lower market cap.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0023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834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 Dominance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32531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Bitcoin strong dominance (~75.5%), ETH stable below 25%.</a:t>
            </a:r>
            <a:endParaRPr lang="en-US" sz="1750" dirty="0"/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879E1FC4-2CE1-3CBA-A32D-7CED59ED6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955" y="1494393"/>
            <a:ext cx="6294783" cy="32759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172"/>
            <a:ext cx="11186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Building: Prescriptive Classification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19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Approach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130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profitable Buy/Sell/Hold signals.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552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Combines feature engineering, imbalance correction.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74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Uses ensemble learning, probabilistic filtering.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319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6130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3-class target: Up (&gt;0.3%), Down (&lt;-0.3%), Stable (otherwise).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181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Based on next 3-hour return.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07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55890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LightGBMClassifier for efficiency.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0312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Calibrated with isotonic regression.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B4FDD-F74F-B276-5F25-1B08CAA19F4A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52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Evaluation &amp;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263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95812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44853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precision-recall across classes.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9263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5.5x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95812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44853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 $10,000 to $55,919.15.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9263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3,301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95812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Trades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44853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Executed in simulation.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8B5C0C-C965-6D67-CF3E-22F85F116133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787" y="579863"/>
            <a:ext cx="13742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</a:rPr>
              <a:t>Hypothesis1 Validation(</a:t>
            </a:r>
            <a:r>
              <a:rPr lang="en-CA" sz="4450" dirty="0">
                <a:solidFill>
                  <a:srgbClr val="505468"/>
                </a:solidFill>
                <a:latin typeface="Instrument Sans Semi Bold" pitchFamily="34" charset="0"/>
              </a:rPr>
              <a:t>Model vs. Random Strategy )</a:t>
            </a:r>
            <a:endParaRPr lang="en-US" sz="4450" dirty="0">
              <a:solidFill>
                <a:srgbClr val="505468"/>
              </a:solidFill>
              <a:latin typeface="Instrument Sans Semi Bold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1683835"/>
            <a:ext cx="6244709" cy="596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F12810-9701-CA3A-588A-AF4AFF993CAB}"/>
              </a:ext>
            </a:extLst>
          </p:cNvPr>
          <p:cNvSpPr/>
          <p:nvPr/>
        </p:nvSpPr>
        <p:spPr>
          <a:xfrm>
            <a:off x="12674278" y="7762525"/>
            <a:ext cx="18623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40B0C-966D-591A-046E-F8EE6956CE7D}"/>
              </a:ext>
            </a:extLst>
          </p:cNvPr>
          <p:cNvSpPr txBox="1"/>
          <p:nvPr/>
        </p:nvSpPr>
        <p:spPr>
          <a:xfrm>
            <a:off x="793790" y="1387673"/>
            <a:ext cx="7315200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CA" sz="2200" dirty="0">
              <a:solidFill>
                <a:srgbClr val="505468"/>
              </a:solidFill>
              <a:latin typeface="Instrument Sans Semi Bold" pitchFamily="34" charset="0"/>
            </a:endParaRPr>
          </a:p>
          <a:p>
            <a:pPr>
              <a:buNone/>
            </a:pPr>
            <a:r>
              <a:rPr lang="en-CA" sz="2200" dirty="0">
                <a:solidFill>
                  <a:srgbClr val="505468"/>
                </a:solidFill>
                <a:latin typeface="Instrument Sans Semi Bold" pitchFamily="34" charset="0"/>
              </a:rPr>
              <a:t>Objective:</a:t>
            </a:r>
            <a:b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</a:b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Evaluate if the model yields higher returns than random signals.</a:t>
            </a:r>
          </a:p>
          <a:p>
            <a:pPr>
              <a:buNone/>
            </a:pPr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buNone/>
            </a:pPr>
            <a:r>
              <a:rPr lang="en-CA" sz="2200" dirty="0">
                <a:solidFill>
                  <a:srgbClr val="505468"/>
                </a:solidFill>
                <a:latin typeface="Instrument Sans Semi Bold" pitchFamily="34" charset="0"/>
              </a:rPr>
              <a:t>Methodology Summary: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Backtested 1-year trading with LightGBM model signals (Buy/Sell/Hold)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Compared against 10 randomly generated strategies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Applied one-sample t-test for statistical validation</a:t>
            </a:r>
          </a:p>
          <a:p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buNone/>
            </a:pPr>
            <a:r>
              <a:rPr lang="en-CA" sz="2200" dirty="0">
                <a:solidFill>
                  <a:srgbClr val="505468"/>
                </a:solidFill>
                <a:latin typeface="Instrument Sans Semi Bold" pitchFamily="34" charset="0"/>
              </a:rPr>
              <a:t>Key Metrics: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Model Final Value: $55,919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Random Avg Value: ~$4,220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T-statistic: -130.15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p-value: &lt; 0.0001 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r>
              <a:rPr lang="en-CA" sz="2200" dirty="0">
                <a:solidFill>
                  <a:srgbClr val="505468"/>
                </a:solidFill>
                <a:latin typeface="Instrument Sans Semi Bold" pitchFamily="34" charset="0"/>
              </a:rPr>
              <a:t>Conclusion:</a:t>
            </a:r>
            <a:b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</a:br>
            <a:r>
              <a:rPr lang="en-CA" sz="1750" dirty="0">
                <a:solidFill>
                  <a:srgbClr val="5B5F71"/>
                </a:solidFill>
                <a:latin typeface="Instrument Sans Medium" pitchFamily="34" charset="0"/>
              </a:rPr>
              <a:t>Model significantly outperforms random trading — result is statistically significant</a:t>
            </a:r>
          </a:p>
          <a:p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  <a:p>
            <a:endParaRPr lang="en-CA" sz="1750" dirty="0">
              <a:solidFill>
                <a:srgbClr val="5B5F71"/>
              </a:solidFill>
              <a:latin typeface="Instrument Sans Medium" pitchFamily="34" charset="0"/>
            </a:endParaRPr>
          </a:p>
        </p:txBody>
      </p:sp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051E5BA4-C0F3-C02D-6D92-2876BBBC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391" y="1488999"/>
            <a:ext cx="5984624" cy="617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794</Words>
  <Application>Microsoft Office PowerPoint</Application>
  <PresentationFormat>Custom</PresentationFormat>
  <Paragraphs>129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Instrument Sans Semi Bold</vt:lpstr>
      <vt:lpstr>Instrument Sans Medium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Mansehaj singh gill</dc:creator>
  <cp:lastModifiedBy>Mansehaj singh gill</cp:lastModifiedBy>
  <cp:revision>3</cp:revision>
  <dcterms:created xsi:type="dcterms:W3CDTF">2025-06-20T18:56:43Z</dcterms:created>
  <dcterms:modified xsi:type="dcterms:W3CDTF">2025-06-22T05:39:14Z</dcterms:modified>
</cp:coreProperties>
</file>